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58" r:id="rId5"/>
    <p:sldId id="259" r:id="rId6"/>
    <p:sldId id="26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00" autoAdjust="0"/>
    <p:restoredTop sz="94660"/>
  </p:normalViewPr>
  <p:slideViewPr>
    <p:cSldViewPr>
      <p:cViewPr varScale="1">
        <p:scale>
          <a:sx n="88" d="100"/>
          <a:sy n="88" d="100"/>
        </p:scale>
        <p:origin x="-105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4154571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79538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61143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25585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2970030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880817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628532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2502480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838689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812317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653A7E-158E-4193-9BDB-DDDF92E995DC}" type="datetimeFigureOut">
              <a:rPr lang="en-US" smtClean="0"/>
              <a:t>5/11/2012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2690383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653A7E-158E-4193-9BDB-DDDF92E995DC}" type="datetimeFigureOut">
              <a:rPr lang="en-US" smtClean="0"/>
              <a:t>5/11/2012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2AFC3C-505F-44C2-B47E-AE30DCA2EB92}" type="slidenum">
              <a:rPr lang="en-US" smtClean="0"/>
              <a:t>‹#›</a:t>
            </a:fld>
            <a:endParaRPr lang="en-US" dirty="0"/>
          </a:p>
        </p:txBody>
      </p:sp>
    </p:spTree>
    <p:extLst>
      <p:ext uri="{BB962C8B-B14F-4D97-AF65-F5344CB8AC3E}">
        <p14:creationId xmlns:p14="http://schemas.microsoft.com/office/powerpoint/2010/main" val="2406017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057400"/>
            <a:ext cx="8458200" cy="1470025"/>
          </a:xfrm>
        </p:spPr>
        <p:txBody>
          <a:bodyPr/>
          <a:lstStyle/>
          <a:p>
            <a:r>
              <a:rPr lang="en-US" dirty="0" smtClean="0"/>
              <a:t>War and Empire of the Middle </a:t>
            </a:r>
            <a:r>
              <a:rPr lang="en-US" dirty="0"/>
              <a:t>A</a:t>
            </a:r>
            <a:r>
              <a:rPr lang="en-US" dirty="0" smtClean="0"/>
              <a:t>ges</a:t>
            </a:r>
            <a:endParaRPr lang="en-US" dirty="0"/>
          </a:p>
        </p:txBody>
      </p:sp>
      <p:sp>
        <p:nvSpPr>
          <p:cNvPr id="3" name="Subtitle 2"/>
          <p:cNvSpPr>
            <a:spLocks noGrp="1"/>
          </p:cNvSpPr>
          <p:nvPr>
            <p:ph type="subTitle" idx="1"/>
          </p:nvPr>
        </p:nvSpPr>
        <p:spPr/>
        <p:txBody>
          <a:bodyPr/>
          <a:lstStyle/>
          <a:p>
            <a:r>
              <a:rPr lang="en-US" dirty="0" smtClean="0">
                <a:solidFill>
                  <a:srgbClr val="FF0000"/>
                </a:solidFill>
              </a:rPr>
              <a:t>By: Sarah MacDonald</a:t>
            </a:r>
            <a:endParaRPr lang="en-US" dirty="0">
              <a:solidFill>
                <a:srgbClr val="FF0000"/>
              </a:solidFill>
            </a:endParaRPr>
          </a:p>
        </p:txBody>
      </p:sp>
    </p:spTree>
    <p:extLst>
      <p:ext uri="{BB962C8B-B14F-4D97-AF65-F5344CB8AC3E}">
        <p14:creationId xmlns:p14="http://schemas.microsoft.com/office/powerpoint/2010/main" val="40823838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8F0040"/>
            </a:gs>
            <a:gs pos="65000">
              <a:srgbClr val="F99900"/>
            </a:gs>
            <a:gs pos="26000">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533400"/>
            <a:ext cx="6477000" cy="808038"/>
          </a:xfrm>
        </p:spPr>
        <p:txBody>
          <a:bodyPr/>
          <a:lstStyle/>
          <a:p>
            <a:r>
              <a:rPr lang="en-US" dirty="0" smtClean="0"/>
              <a:t>Charlemagne</a:t>
            </a:r>
            <a:endParaRPr lang="en-US" dirty="0"/>
          </a:p>
        </p:txBody>
      </p:sp>
      <p:sp>
        <p:nvSpPr>
          <p:cNvPr id="3" name="Content Placeholder 2"/>
          <p:cNvSpPr>
            <a:spLocks noGrp="1"/>
          </p:cNvSpPr>
          <p:nvPr>
            <p:ph idx="1"/>
          </p:nvPr>
        </p:nvSpPr>
        <p:spPr>
          <a:xfrm>
            <a:off x="685800" y="1447800"/>
            <a:ext cx="7391400" cy="5181600"/>
          </a:xfrm>
        </p:spPr>
        <p:txBody>
          <a:bodyPr>
            <a:noAutofit/>
          </a:bodyPr>
          <a:lstStyle/>
          <a:p>
            <a:pPr marL="0" lvl="0" indent="0">
              <a:buNone/>
            </a:pPr>
            <a:r>
              <a:rPr lang="en-US" sz="2400" dirty="0" smtClean="0">
                <a:solidFill>
                  <a:schemeClr val="bg1"/>
                </a:solidFill>
              </a:rPr>
              <a:t>          War</a:t>
            </a:r>
          </a:p>
          <a:p>
            <a:pPr lvl="0"/>
            <a:r>
              <a:rPr lang="en-US" sz="1800" dirty="0" smtClean="0"/>
              <a:t>Charlemagne </a:t>
            </a:r>
            <a:r>
              <a:rPr lang="en-US" sz="1800" dirty="0"/>
              <a:t>attacked the Slavs (another kingdom like the Franks) forcing some to join  his army or some to pay him in tribute.</a:t>
            </a:r>
          </a:p>
          <a:p>
            <a:pPr lvl="0"/>
            <a:r>
              <a:rPr lang="en-US" sz="1800" dirty="0"/>
              <a:t>In 768 Charlemagne became the </a:t>
            </a:r>
            <a:r>
              <a:rPr lang="en-US" sz="1800" dirty="0" smtClean="0"/>
              <a:t>king of Franks. </a:t>
            </a:r>
            <a:r>
              <a:rPr lang="en-US" sz="1800" dirty="0"/>
              <a:t>He conquered France, then marched over the Alps to Italy, where he drove out the Lombard’s and then had control if Italy.</a:t>
            </a:r>
          </a:p>
          <a:p>
            <a:pPr lvl="0"/>
            <a:r>
              <a:rPr lang="en-US" sz="1800" dirty="0"/>
              <a:t>Charlemagne and his armies fought the Avars for 8 years before conquering them.</a:t>
            </a:r>
          </a:p>
          <a:p>
            <a:r>
              <a:rPr lang="en-US" sz="1800" dirty="0"/>
              <a:t>Charlemagne thought he could force people to </a:t>
            </a:r>
            <a:r>
              <a:rPr lang="en-US" sz="1800" dirty="0" smtClean="0"/>
              <a:t>believe. So </a:t>
            </a:r>
            <a:r>
              <a:rPr lang="en-US" sz="1800" dirty="0"/>
              <a:t>he fought with the Saxon Chieftain, </a:t>
            </a:r>
            <a:r>
              <a:rPr lang="en-US" sz="1800" dirty="0" smtClean="0"/>
              <a:t>Widukind </a:t>
            </a:r>
            <a:r>
              <a:rPr lang="en-US" sz="1800" dirty="0"/>
              <a:t>for many years. But each time the Saxons surrendered they would be back the next </a:t>
            </a:r>
            <a:r>
              <a:rPr lang="en-US" sz="1800" dirty="0" smtClean="0"/>
              <a:t>day. </a:t>
            </a:r>
            <a:r>
              <a:rPr lang="en-US" sz="1800" dirty="0"/>
              <a:t>T</a:t>
            </a:r>
            <a:r>
              <a:rPr lang="en-US" sz="1800" dirty="0" smtClean="0"/>
              <a:t>hey </a:t>
            </a:r>
            <a:r>
              <a:rPr lang="en-US" sz="1800" dirty="0"/>
              <a:t>would surrender then Charlemagne would only have to turn his back once </a:t>
            </a:r>
            <a:r>
              <a:rPr lang="en-US" sz="1800" dirty="0" smtClean="0"/>
              <a:t>for then </a:t>
            </a:r>
            <a:r>
              <a:rPr lang="en-US" sz="1800" dirty="0"/>
              <a:t>they would turn and fight Charlemagne’s army</a:t>
            </a:r>
            <a:r>
              <a:rPr lang="en-US" sz="1800" dirty="0" smtClean="0"/>
              <a:t>.</a:t>
            </a:r>
            <a:r>
              <a:rPr lang="en-US" sz="1800" dirty="0" smtClean="0">
                <a:solidFill>
                  <a:schemeClr val="bg1"/>
                </a:solidFill>
              </a:rPr>
              <a:t> </a:t>
            </a:r>
          </a:p>
          <a:p>
            <a:pPr marL="0" indent="0">
              <a:buNone/>
            </a:pPr>
            <a:r>
              <a:rPr lang="en-US" sz="2400" dirty="0" smtClean="0">
                <a:solidFill>
                  <a:schemeClr val="bg1"/>
                </a:solidFill>
              </a:rPr>
              <a:t>       Charlemagne’s mission</a:t>
            </a:r>
            <a:endParaRPr lang="en-US" sz="2400" dirty="0" smtClean="0">
              <a:solidFill>
                <a:schemeClr val="bg1"/>
              </a:solidFill>
            </a:endParaRPr>
          </a:p>
          <a:p>
            <a:r>
              <a:rPr lang="en-US" sz="1800" dirty="0" smtClean="0"/>
              <a:t>Charlemagne’s mission was to restore the might and grandeur of the Old Roman Empire, except by ruling with Christian, German power.</a:t>
            </a:r>
          </a:p>
          <a:p>
            <a:pPr lvl="0"/>
            <a:endParaRPr lang="en-US" sz="1800" dirty="0"/>
          </a:p>
        </p:txBody>
      </p:sp>
    </p:spTree>
    <p:extLst>
      <p:ext uri="{BB962C8B-B14F-4D97-AF65-F5344CB8AC3E}">
        <p14:creationId xmlns:p14="http://schemas.microsoft.com/office/powerpoint/2010/main" val="757006016"/>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Charlemagne</a:t>
            </a:r>
            <a:endParaRPr lang="en-US" dirty="0">
              <a:solidFill>
                <a:schemeClr val="bg1"/>
              </a:solidFill>
            </a:endParaRPr>
          </a:p>
        </p:txBody>
      </p:sp>
      <p:sp>
        <p:nvSpPr>
          <p:cNvPr id="3" name="Content Placeholder 2"/>
          <p:cNvSpPr>
            <a:spLocks noGrp="1"/>
          </p:cNvSpPr>
          <p:nvPr>
            <p:ph idx="1"/>
          </p:nvPr>
        </p:nvSpPr>
        <p:spPr>
          <a:noFill/>
        </p:spPr>
        <p:txBody>
          <a:bodyPr>
            <a:normAutofit/>
          </a:bodyPr>
          <a:lstStyle/>
          <a:p>
            <a:pPr marL="0" lvl="0" indent="0">
              <a:buNone/>
            </a:pPr>
            <a:r>
              <a:rPr lang="en-US" sz="3300" dirty="0" smtClean="0">
                <a:solidFill>
                  <a:srgbClr val="FF3399"/>
                </a:solidFill>
              </a:rPr>
              <a:t>             Empire</a:t>
            </a:r>
          </a:p>
          <a:p>
            <a:pPr lvl="0"/>
            <a:r>
              <a:rPr lang="en-US" sz="2400" dirty="0" smtClean="0">
                <a:solidFill>
                  <a:schemeClr val="bg1"/>
                </a:solidFill>
              </a:rPr>
              <a:t>Half of the Country Germany belonged to the Franks. Charlemagne’s saw himself the leader of all Christians.</a:t>
            </a:r>
          </a:p>
          <a:p>
            <a:pPr lvl="0"/>
            <a:r>
              <a:rPr lang="en-US" sz="2400" dirty="0" smtClean="0">
                <a:solidFill>
                  <a:schemeClr val="bg1"/>
                </a:solidFill>
              </a:rPr>
              <a:t>Always kept himself informed about everything in the kingdom also made sure directions were well written down.</a:t>
            </a:r>
          </a:p>
          <a:p>
            <a:pPr lvl="0"/>
            <a:r>
              <a:rPr lang="en-US" sz="2400" dirty="0" smtClean="0">
                <a:solidFill>
                  <a:schemeClr val="bg1"/>
                </a:solidFill>
              </a:rPr>
              <a:t>Roman pope proclaimed Charlemagne the New Roman Empire.</a:t>
            </a:r>
          </a:p>
          <a:p>
            <a:pPr lvl="0"/>
            <a:r>
              <a:rPr lang="en-US" sz="2400" dirty="0" smtClean="0">
                <a:solidFill>
                  <a:schemeClr val="bg1"/>
                </a:solidFill>
              </a:rPr>
              <a:t>Charlemagne’s death was in 814. Then the empire was shared among Charlemagne’s three grandsons in the form of Germany, France and Italy.</a:t>
            </a:r>
          </a:p>
          <a:p>
            <a:pPr marL="0" indent="0">
              <a:buNone/>
            </a:pPr>
            <a:endParaRPr lang="en-US" sz="2800" dirty="0" smtClean="0"/>
          </a:p>
          <a:p>
            <a:endParaRPr lang="en-US" dirty="0"/>
          </a:p>
        </p:txBody>
      </p:sp>
    </p:spTree>
    <p:extLst>
      <p:ext uri="{BB962C8B-B14F-4D97-AF65-F5344CB8AC3E}">
        <p14:creationId xmlns:p14="http://schemas.microsoft.com/office/powerpoint/2010/main" val="353193901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Knights</a:t>
            </a:r>
            <a:endParaRPr lang="en-US" dirty="0">
              <a:solidFill>
                <a:srgbClr val="FF0000"/>
              </a:solidFill>
            </a:endParaRPr>
          </a:p>
        </p:txBody>
      </p:sp>
      <p:sp>
        <p:nvSpPr>
          <p:cNvPr id="3" name="Content Placeholder 2"/>
          <p:cNvSpPr>
            <a:spLocks noGrp="1"/>
          </p:cNvSpPr>
          <p:nvPr>
            <p:ph idx="1"/>
          </p:nvPr>
        </p:nvSpPr>
        <p:spPr/>
        <p:txBody>
          <a:bodyPr>
            <a:normAutofit/>
          </a:bodyPr>
          <a:lstStyle/>
          <a:p>
            <a:pPr lvl="0"/>
            <a:r>
              <a:rPr lang="en-US" sz="2200" dirty="0"/>
              <a:t>Knights first duty was to fight for God and for Christendom</a:t>
            </a:r>
          </a:p>
          <a:p>
            <a:pPr lvl="0"/>
            <a:r>
              <a:rPr lang="en-US" sz="2200" dirty="0"/>
              <a:t>Knights demonstrate Courage and skill in </a:t>
            </a:r>
            <a:r>
              <a:rPr lang="en-US" sz="2200" dirty="0" smtClean="0"/>
              <a:t>Chivalry </a:t>
            </a:r>
            <a:r>
              <a:rPr lang="en-US" sz="2200" dirty="0"/>
              <a:t>or tournaments they gathered to test their strengths</a:t>
            </a:r>
            <a:r>
              <a:rPr lang="en-US" sz="2200" dirty="0" smtClean="0"/>
              <a:t>. The object of the game is to try to knock your opponent off of their horse with a blunted staff.</a:t>
            </a:r>
            <a:endParaRPr lang="en-US" sz="2200" dirty="0"/>
          </a:p>
          <a:p>
            <a:pPr lvl="0"/>
            <a:r>
              <a:rPr lang="en-US" sz="2200" dirty="0"/>
              <a:t>Knights have to behave moderate which means to have good </a:t>
            </a:r>
            <a:r>
              <a:rPr lang="en-US" sz="2200" dirty="0" smtClean="0"/>
              <a:t>manners they also should know </a:t>
            </a:r>
            <a:r>
              <a:rPr lang="en-US" sz="2400" dirty="0" smtClean="0"/>
              <a:t>music </a:t>
            </a:r>
            <a:r>
              <a:rPr lang="en-US" sz="2400" dirty="0"/>
              <a:t>and poetry and have good manners.</a:t>
            </a:r>
            <a:endParaRPr lang="en-US" sz="2200" dirty="0"/>
          </a:p>
          <a:p>
            <a:pPr lvl="0"/>
            <a:r>
              <a:rPr lang="en-US" sz="2200" dirty="0"/>
              <a:t>The winner </a:t>
            </a:r>
            <a:r>
              <a:rPr lang="en-US" sz="2200" dirty="0" smtClean="0"/>
              <a:t>of </a:t>
            </a:r>
            <a:r>
              <a:rPr lang="en-US" sz="2200" dirty="0"/>
              <a:t>the tournament gets a prize presented by the lady of the house usually a garland of flowers.</a:t>
            </a:r>
          </a:p>
          <a:p>
            <a:endParaRPr lang="en-US" sz="2200" dirty="0"/>
          </a:p>
          <a:p>
            <a:endParaRPr lang="en-US" dirty="0"/>
          </a:p>
        </p:txBody>
      </p:sp>
    </p:spTree>
    <p:extLst>
      <p:ext uri="{BB962C8B-B14F-4D97-AF65-F5344CB8AC3E}">
        <p14:creationId xmlns:p14="http://schemas.microsoft.com/office/powerpoint/2010/main" val="2095902499"/>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3399"/>
            </a:gs>
            <a:gs pos="25000">
              <a:srgbClr val="FF6633"/>
            </a:gs>
            <a:gs pos="50000">
              <a:srgbClr val="FFFF00"/>
            </a:gs>
            <a:gs pos="75000">
              <a:srgbClr val="01A78F"/>
            </a:gs>
            <a:gs pos="100000">
              <a:srgbClr val="3366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Feudalism </a:t>
            </a:r>
            <a:endParaRPr lang="en-US" dirty="0"/>
          </a:p>
        </p:txBody>
      </p:sp>
      <p:sp>
        <p:nvSpPr>
          <p:cNvPr id="3" name="Content Placeholder 2"/>
          <p:cNvSpPr>
            <a:spLocks noGrp="1"/>
          </p:cNvSpPr>
          <p:nvPr>
            <p:ph idx="1"/>
          </p:nvPr>
        </p:nvSpPr>
        <p:spPr/>
        <p:txBody>
          <a:bodyPr>
            <a:normAutofit/>
          </a:bodyPr>
          <a:lstStyle/>
          <a:p>
            <a:r>
              <a:rPr lang="en-US" sz="2000" dirty="0"/>
              <a:t>Around 800 A.D. a system of government called Feudalism was created. To control their lands, kings divided them into fiefs, which are land a king or other powerful landowner would give to nobles. These nobles are also called vassals. Vassals swear an oath of fealty to their king. They promise to be loyal to the king, to fight for him in war, and to help keep the peace. </a:t>
            </a:r>
          </a:p>
        </p:txBody>
      </p:sp>
    </p:spTree>
    <p:extLst>
      <p:ext uri="{BB962C8B-B14F-4D97-AF65-F5344CB8AC3E}">
        <p14:creationId xmlns:p14="http://schemas.microsoft.com/office/powerpoint/2010/main" val="23957483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6000">
              <a:srgbClr val="66008F"/>
            </a:gs>
            <a:gs pos="44000">
              <a:srgbClr val="BA0066"/>
            </a:gs>
            <a:gs pos="65000">
              <a:srgbClr val="FF0000"/>
            </a:gs>
            <a:gs pos="92000">
              <a:srgbClr val="FF82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solidFill>
                  <a:schemeClr val="bg1"/>
                </a:solidFill>
              </a:rPr>
              <a:t>The Crusades</a:t>
            </a:r>
            <a:endParaRPr lang="en-US" dirty="0">
              <a:solidFill>
                <a:schemeClr val="bg1"/>
              </a:solidFill>
            </a:endParaRPr>
          </a:p>
        </p:txBody>
      </p:sp>
      <p:sp>
        <p:nvSpPr>
          <p:cNvPr id="3" name="Content Placeholder 2"/>
          <p:cNvSpPr>
            <a:spLocks noGrp="1"/>
          </p:cNvSpPr>
          <p:nvPr>
            <p:ph idx="1"/>
          </p:nvPr>
        </p:nvSpPr>
        <p:spPr/>
        <p:txBody>
          <a:bodyPr>
            <a:normAutofit/>
          </a:bodyPr>
          <a:lstStyle/>
          <a:p>
            <a:pPr lvl="0"/>
            <a:r>
              <a:rPr lang="en-US" sz="1900" dirty="0">
                <a:solidFill>
                  <a:schemeClr val="bg1"/>
                </a:solidFill>
              </a:rPr>
              <a:t>The Crusades were under the leadership of the French knight Godfrey of Bouillion a great army set off along Danube in 1096, first they went to Constantinople and then to the Asia Minor towards Palestine all of the members of the army wore red badges which represented the crusades.</a:t>
            </a:r>
          </a:p>
          <a:p>
            <a:pPr lvl="0"/>
            <a:r>
              <a:rPr lang="en-US" sz="1900" dirty="0">
                <a:solidFill>
                  <a:schemeClr val="bg1"/>
                </a:solidFill>
              </a:rPr>
              <a:t>After long years of battles and unimaginable hardships </a:t>
            </a:r>
            <a:r>
              <a:rPr lang="en-US" sz="1900" dirty="0" smtClean="0">
                <a:solidFill>
                  <a:schemeClr val="bg1"/>
                </a:solidFill>
              </a:rPr>
              <a:t>they </a:t>
            </a:r>
            <a:r>
              <a:rPr lang="en-US" sz="1900" dirty="0">
                <a:solidFill>
                  <a:schemeClr val="bg1"/>
                </a:solidFill>
              </a:rPr>
              <a:t>reached the walls </a:t>
            </a:r>
            <a:r>
              <a:rPr lang="en-US" sz="1900" dirty="0" smtClean="0">
                <a:solidFill>
                  <a:schemeClr val="bg1"/>
                </a:solidFill>
              </a:rPr>
              <a:t>and were so happy that they started praying to god and kissing the dirt in Jerusalem. Then </a:t>
            </a:r>
            <a:r>
              <a:rPr lang="en-US" sz="1900" dirty="0">
                <a:solidFill>
                  <a:schemeClr val="bg1"/>
                </a:solidFill>
              </a:rPr>
              <a:t>they fought the Arab soldiers who were defending the walls of the town.</a:t>
            </a:r>
          </a:p>
          <a:p>
            <a:pPr marL="0" indent="0">
              <a:buNone/>
            </a:pPr>
            <a:r>
              <a:rPr lang="en-US" dirty="0">
                <a:solidFill>
                  <a:schemeClr val="bg1"/>
                </a:solidFill>
              </a:rPr>
              <a:t> </a:t>
            </a:r>
          </a:p>
        </p:txBody>
      </p:sp>
    </p:spTree>
    <p:extLst>
      <p:ext uri="{BB962C8B-B14F-4D97-AF65-F5344CB8AC3E}">
        <p14:creationId xmlns:p14="http://schemas.microsoft.com/office/powerpoint/2010/main" val="255382564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517</Words>
  <Application>Microsoft Office PowerPoint</Application>
  <PresentationFormat>On-screen Show (4:3)</PresentationFormat>
  <Paragraphs>27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War and Empire of the Middle Ages</vt:lpstr>
      <vt:lpstr>Charlemagne</vt:lpstr>
      <vt:lpstr>Charlemagne</vt:lpstr>
      <vt:lpstr>Knights</vt:lpstr>
      <vt:lpstr>Feudalism </vt:lpstr>
      <vt:lpstr> The Crusades</vt:lpstr>
    </vt:vector>
  </TitlesOfParts>
  <Company>Lakeland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 and Empire of the Middle Ages</dc:title>
  <dc:creator>Lakeland CSD</dc:creator>
  <cp:lastModifiedBy>Lakeland CSD</cp:lastModifiedBy>
  <cp:revision>8</cp:revision>
  <dcterms:created xsi:type="dcterms:W3CDTF">2012-05-11T13:43:21Z</dcterms:created>
  <dcterms:modified xsi:type="dcterms:W3CDTF">2012-05-11T14:36:01Z</dcterms:modified>
</cp:coreProperties>
</file>